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3" r:id="rId7"/>
    <p:sldId id="264" r:id="rId8"/>
    <p:sldId id="267" r:id="rId9"/>
    <p:sldId id="265" r:id="rId10"/>
    <p:sldId id="272" r:id="rId11"/>
    <p:sldId id="266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67C7-02ED-41D4-BDD6-654BB22260C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5E7B-C63A-4516-9B35-B87398132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15290" cy="1857364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Комунальний заклад </a:t>
            </a:r>
            <a:b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               </a:t>
            </a:r>
            <a:r>
              <a:rPr lang="uk-UA" sz="2000" b="1" i="1" dirty="0" err="1" smtClean="0">
                <a:solidFill>
                  <a:srgbClr val="000099"/>
                </a:solidFill>
                <a:latin typeface="Georgia" pitchFamily="18" charset="0"/>
              </a:rPr>
              <a:t>“Катеринопільський</a:t>
            </a: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2000" b="1" i="1" dirty="0" err="1" smtClean="0">
                <a:solidFill>
                  <a:srgbClr val="000099"/>
                </a:solidFill>
                <a:latin typeface="Georgia" pitchFamily="18" charset="0"/>
              </a:rPr>
              <a:t>навчально-</a:t>
            </a: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b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        виховний комплекс №2</a:t>
            </a:r>
            <a:b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2000" b="1" i="1" dirty="0" err="1" smtClean="0">
                <a:solidFill>
                  <a:srgbClr val="000099"/>
                </a:solidFill>
                <a:latin typeface="Georgia" pitchFamily="18" charset="0"/>
              </a:rPr>
              <a:t>“Загальноосвітня</a:t>
            </a: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школа</a:t>
            </a:r>
            <a:r>
              <a:rPr lang="uk-UA" sz="2000" b="1" i="1" dirty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uk-UA" sz="2000" b="1" i="1" dirty="0">
                <a:solidFill>
                  <a:srgbClr val="000099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0099"/>
                </a:solidFill>
                <a:latin typeface="Georgia" pitchFamily="18" charset="0"/>
              </a:rPr>
              <a:t>   І-ІІІ ступенів  - дошкільний навчальний </a:t>
            </a:r>
            <a:r>
              <a:rPr lang="uk-UA" sz="2000" b="1" i="1" dirty="0" err="1" smtClean="0">
                <a:solidFill>
                  <a:srgbClr val="000099"/>
                </a:solidFill>
                <a:latin typeface="Georgia" pitchFamily="18" charset="0"/>
              </a:rPr>
              <a:t>заклад</a:t>
            </a:r>
            <a:r>
              <a:rPr lang="uk-UA" sz="2000" b="1" i="1" dirty="0" err="1" smtClean="0">
                <a:solidFill>
                  <a:srgbClr val="000099"/>
                </a:solidFill>
                <a:latin typeface="Monotype Corsiva" pitchFamily="66" charset="0"/>
              </a:rPr>
              <a:t>”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643578"/>
            <a:ext cx="56436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rgbClr val="CC3300"/>
                </a:solidFill>
                <a:latin typeface="Georgia" pitchFamily="18" charset="0"/>
              </a:rPr>
              <a:t>Інтернет-проект</a:t>
            </a:r>
            <a:r>
              <a:rPr lang="uk-UA" b="1" i="1" dirty="0" smtClean="0">
                <a:solidFill>
                  <a:srgbClr val="CC3300"/>
                </a:solidFill>
                <a:latin typeface="Georgia" pitchFamily="18" charset="0"/>
              </a:rPr>
              <a:t>  Ліги </a:t>
            </a:r>
            <a:r>
              <a:rPr lang="uk-UA" b="1" i="1" dirty="0" err="1" smtClean="0">
                <a:solidFill>
                  <a:srgbClr val="CC3300"/>
                </a:solidFill>
                <a:latin typeface="Georgia" pitchFamily="18" charset="0"/>
              </a:rPr>
              <a:t>старнокласників</a:t>
            </a:r>
            <a:endParaRPr lang="uk-UA" b="1" i="1" dirty="0" smtClean="0">
              <a:solidFill>
                <a:srgbClr val="CC3300"/>
              </a:solidFill>
              <a:latin typeface="Georgia" pitchFamily="18" charset="0"/>
            </a:endParaRPr>
          </a:p>
          <a:p>
            <a:pPr algn="ctr"/>
            <a:r>
              <a:rPr lang="uk-UA" sz="2000" b="1" i="1" dirty="0" err="1" smtClean="0">
                <a:solidFill>
                  <a:srgbClr val="CC3300"/>
                </a:solidFill>
                <a:latin typeface="Georgia" pitchFamily="18" charset="0"/>
              </a:rPr>
              <a:t>“Ми</a:t>
            </a:r>
            <a:r>
              <a:rPr lang="uk-UA" sz="2000" b="1" i="1" dirty="0" smtClean="0">
                <a:solidFill>
                  <a:srgbClr val="CC3300"/>
                </a:solidFill>
                <a:latin typeface="Georgia" pitchFamily="18" charset="0"/>
              </a:rPr>
              <a:t> патріоти Черкащини</a:t>
            </a:r>
            <a:endParaRPr lang="ru-RU" dirty="0"/>
          </a:p>
        </p:txBody>
      </p:sp>
      <p:pic>
        <p:nvPicPr>
          <p:cNvPr id="7" name="Содержимое 5" descr="S730000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728" y="1785926"/>
            <a:ext cx="614366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Акція“Обеліск”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(Упорядкування братської могили)</a:t>
            </a:r>
            <a:endParaRPr lang="ru-RU" dirty="0"/>
          </a:p>
        </p:txBody>
      </p:sp>
      <p:pic>
        <p:nvPicPr>
          <p:cNvPr id="7" name="Рисунок 6" descr="D:\фото з телефона\IMG_20170405_132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318452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фото з телефона\IMG_20170405_104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071833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фото з телефона\IMG_20170405_132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143380"/>
            <a:ext cx="3071801" cy="2528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Акція“Опале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листя”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(упорядкування та облагородження Пам’ятного знаку жертвам Голодоморів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Содержимое 3" descr="D:\2019 фото\Новая папка\IMG-925b0a9e916c6cdb4f80000f5cf8dc64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1481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2019 фото\Новая папка\IMG-691422e34c95b42d704295ca7abe84c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2857488" cy="3929090"/>
          </a:xfrm>
          <a:prstGeom prst="rect">
            <a:avLst/>
          </a:prstGeom>
          <a:noFill/>
        </p:spPr>
      </p:pic>
      <p:pic>
        <p:nvPicPr>
          <p:cNvPr id="4101" name="Picture 5" descr="D:\2019 фото\Новая папка\IMG-d30a033e82a2cac5265f99296921ebe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428736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796908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Акція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“Посади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дерево”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:\2019 фото\Новая папка\IMG-625cbb32a47f17a6d7a78847a6c9a59e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2019 фото\Новая папка\IMG-c6affbab87e298c9522499f7ff774dea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3286148" cy="2571768"/>
          </a:xfrm>
          <a:prstGeom prst="rect">
            <a:avLst/>
          </a:prstGeom>
          <a:noFill/>
        </p:spPr>
      </p:pic>
      <p:pic>
        <p:nvPicPr>
          <p:cNvPr id="10" name="Picture 3" descr="D:\2019 фото\Новая папка\IMG-47a2c52bd804ee4c07e8def7a0ce93e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000504"/>
            <a:ext cx="3214710" cy="2571768"/>
          </a:xfrm>
          <a:prstGeom prst="rect">
            <a:avLst/>
          </a:prstGeom>
          <a:noFill/>
        </p:spPr>
      </p:pic>
      <p:pic>
        <p:nvPicPr>
          <p:cNvPr id="12" name="Рисунок 11" descr="D:\2019 фото\Новая папка\IMG-fc3809e9bff593b3d0ca8ee22e52811b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0504"/>
            <a:ext cx="3214710" cy="25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“Знайте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, пам’ятайте, розповідайте…” 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:\2019 фото\Новая папка\IMG-bbd2d2266d41054a0dceb7654cd17ca7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6429419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3357586"/>
          </a:xfrm>
        </p:spPr>
        <p:txBody>
          <a:bodyPr>
            <a:norm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  <a:latin typeface="Monotype Corsiva" pitchFamily="66" charset="0"/>
              </a:rPr>
              <a:t>Дякуємо за перегляд!</a:t>
            </a:r>
            <a:endParaRPr lang="ru-RU" sz="9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CC0000"/>
                </a:solidFill>
                <a:latin typeface="Georgia" pitchFamily="18" charset="0"/>
              </a:rPr>
              <a:t/>
            </a:r>
            <a:br>
              <a:rPr lang="uk-UA" b="1" i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uk-UA" b="1" i="1" dirty="0" err="1" smtClean="0">
                <a:solidFill>
                  <a:srgbClr val="002060"/>
                </a:solidFill>
                <a:latin typeface="Georgia" pitchFamily="18" charset="0"/>
              </a:rPr>
              <a:t>“Гляди</a:t>
            </a:r>
            <a:r>
              <a:rPr lang="uk-UA" b="1" i="1" dirty="0" smtClean="0">
                <a:solidFill>
                  <a:srgbClr val="002060"/>
                </a:solidFill>
                <a:latin typeface="Georgia" pitchFamily="18" charset="0"/>
              </a:rPr>
              <a:t>,  не забудь – людиною будь!”</a:t>
            </a: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uk-UA" b="1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uk-UA" b="1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Підготували: </a:t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члени волонтерського загону </a:t>
            </a:r>
            <a:r>
              <a:rPr lang="uk-UA" sz="2000" b="1" i="1" dirty="0" err="1" smtClean="0">
                <a:solidFill>
                  <a:srgbClr val="002060"/>
                </a:solidFill>
                <a:latin typeface="Georgia" pitchFamily="18" charset="0"/>
              </a:rPr>
              <a:t>“Турбота”</a:t>
            </a: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Фролова Дарія</a:t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Фартух Анастасія</a:t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err="1" smtClean="0">
                <a:solidFill>
                  <a:srgbClr val="002060"/>
                </a:solidFill>
                <a:latin typeface="Georgia" pitchFamily="18" charset="0"/>
              </a:rPr>
              <a:t>Бриндак</a:t>
            </a: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 Михайло</a:t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Голуб Андрій</a:t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Керівник: педагог-організатор </a:t>
            </a:r>
            <a:b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Georgia" pitchFamily="18" charset="0"/>
              </a:rPr>
              <a:t>Голуб Людмила Василівна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57190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Добрі справи, зроблені від великої любові </a:t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приносять радість і спокій.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Мати Тереза</a:t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Робити добро не тільки тоді, коли тебе бачать люди. </a:t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Значно більше  треба для того, щоб залишитись людиною </a:t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тоді  коли тебе ніхто не бачить.</a:t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В.О. Сухомлинський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286544" cy="100010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Етапи роботи над проектом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6572296" cy="557214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800" b="1" i="1" u="sng" dirty="0" smtClean="0">
                <a:solidFill>
                  <a:srgbClr val="FF0066"/>
                </a:solidFill>
                <a:latin typeface="Georgia" pitchFamily="18" charset="0"/>
              </a:rPr>
              <a:t>Підготовчий етап</a:t>
            </a:r>
          </a:p>
          <a:p>
            <a:r>
              <a:rPr lang="uk-UA" sz="3800" b="1" i="1" dirty="0" smtClean="0">
                <a:latin typeface="Georgia" pitchFamily="18" charset="0"/>
              </a:rPr>
              <a:t>визначення та планування роботи;</a:t>
            </a:r>
          </a:p>
          <a:p>
            <a:r>
              <a:rPr lang="uk-UA" sz="3800" b="1" i="1" dirty="0" smtClean="0">
                <a:latin typeface="Georgia" pitchFamily="18" charset="0"/>
              </a:rPr>
              <a:t>визначення та обговорення мети та завдань проекту;</a:t>
            </a:r>
          </a:p>
          <a:p>
            <a:r>
              <a:rPr lang="uk-UA" sz="3800" b="1" i="1" dirty="0" smtClean="0">
                <a:latin typeface="Georgia" pitchFamily="18" charset="0"/>
              </a:rPr>
              <a:t>вибір місця та методів роботи;</a:t>
            </a:r>
          </a:p>
          <a:p>
            <a:pPr>
              <a:buFont typeface="Wingdings" pitchFamily="2" charset="2"/>
              <a:buChar char="v"/>
            </a:pPr>
            <a:r>
              <a:rPr lang="uk-UA" sz="3800" b="1" i="1" u="sng" dirty="0" smtClean="0">
                <a:solidFill>
                  <a:srgbClr val="FF0066"/>
                </a:solidFill>
                <a:latin typeface="Georgia" pitchFamily="18" charset="0"/>
              </a:rPr>
              <a:t>Основний (практичний)</a:t>
            </a:r>
          </a:p>
          <a:p>
            <a:r>
              <a:rPr lang="uk-UA" sz="3800" b="1" i="1" dirty="0" smtClean="0">
                <a:latin typeface="Georgia" pitchFamily="18" charset="0"/>
              </a:rPr>
              <a:t>проведення благодійних учнівських ярмарок, вечорів відпочинку (2-11кл);</a:t>
            </a:r>
          </a:p>
          <a:p>
            <a:r>
              <a:rPr lang="uk-UA" sz="3800" b="1" i="1" dirty="0" smtClean="0">
                <a:latin typeface="Georgia" pitchFamily="18" charset="0"/>
              </a:rPr>
              <a:t>робота волонтерського загону </a:t>
            </a:r>
            <a:r>
              <a:rPr lang="uk-UA" sz="3800" b="1" i="1" dirty="0" err="1" smtClean="0">
                <a:latin typeface="Georgia" pitchFamily="18" charset="0"/>
              </a:rPr>
              <a:t>“Турбота”</a:t>
            </a:r>
            <a:r>
              <a:rPr lang="uk-UA" sz="3800" b="1" i="1" dirty="0" smtClean="0">
                <a:latin typeface="Georgia" pitchFamily="18" charset="0"/>
              </a:rPr>
              <a:t> по впорядкуванню та облагородженні пам’ятних та історичних місць селища, наданню соціальної допомоги одиноким пристарілим,  шефство над дітьми із відділення денного догляду для дітей – інвалідів;</a:t>
            </a:r>
          </a:p>
          <a:p>
            <a:r>
              <a:rPr lang="uk-UA" sz="3800" b="1" i="1" dirty="0" smtClean="0">
                <a:latin typeface="Georgia" pitchFamily="18" charset="0"/>
              </a:rPr>
              <a:t> благодійні акції.</a:t>
            </a:r>
          </a:p>
          <a:p>
            <a:pPr>
              <a:buFont typeface="Wingdings" pitchFamily="2" charset="2"/>
              <a:buChar char="v"/>
            </a:pPr>
            <a:r>
              <a:rPr lang="uk-UA" sz="3800" b="1" i="1" u="sng" dirty="0" smtClean="0">
                <a:solidFill>
                  <a:srgbClr val="FF0066"/>
                </a:solidFill>
                <a:latin typeface="Georgia" pitchFamily="18" charset="0"/>
              </a:rPr>
              <a:t>Підсумки та оцінка реалізації проекту</a:t>
            </a:r>
            <a:endParaRPr lang="uk-UA" sz="3800" b="1" i="1" u="sng" dirty="0" smtClean="0">
              <a:latin typeface="Georgia" pitchFamily="18" charset="0"/>
            </a:endParaRPr>
          </a:p>
          <a:p>
            <a:r>
              <a:rPr lang="uk-UA" sz="3800" b="1" i="1" dirty="0" smtClean="0">
                <a:latin typeface="Georgia" pitchFamily="18" charset="0"/>
              </a:rPr>
              <a:t>проаналізувати участь учнів у реалізації проекту  </a:t>
            </a:r>
            <a:r>
              <a:rPr lang="uk-UA" sz="3800" b="1" i="1" dirty="0" err="1" smtClean="0">
                <a:latin typeface="Georgia" pitchFamily="18" charset="0"/>
              </a:rPr>
              <a:t>“Добро</a:t>
            </a:r>
            <a:r>
              <a:rPr lang="uk-UA" sz="3800" b="1" i="1" dirty="0" smtClean="0">
                <a:latin typeface="Georgia" pitchFamily="18" charset="0"/>
              </a:rPr>
              <a:t> починається з тебе ”;</a:t>
            </a:r>
          </a:p>
          <a:p>
            <a:r>
              <a:rPr lang="uk-UA" sz="3800" b="1" i="1" dirty="0" smtClean="0">
                <a:latin typeface="Georgia" pitchFamily="18" charset="0"/>
              </a:rPr>
              <a:t>провести  колективні обговорення, аналіз виконаної роботи, шляхи поліпшення результатів</a:t>
            </a:r>
            <a:r>
              <a:rPr lang="uk-UA" b="1" i="1" dirty="0" smtClean="0">
                <a:latin typeface="Georgia" pitchFamily="18" charset="0"/>
              </a:rPr>
              <a:t>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1417638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Мета та завдання проекту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6500858" cy="52149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Monotype Corsiva" pitchFamily="66" charset="0"/>
              </a:rPr>
              <a:t>здійснення учнями корисних справ у громаді та довкіллі;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Monotype Corsiva" pitchFamily="66" charset="0"/>
              </a:rPr>
              <a:t>формування високоморальних  якостей особистості та активізація  творчого </a:t>
            </a:r>
            <a:r>
              <a:rPr lang="uk-UA" b="1" i="1" dirty="0" err="1" smtClean="0">
                <a:latin typeface="Monotype Corsiva" pitchFamily="66" charset="0"/>
              </a:rPr>
              <a:t>потенцілу</a:t>
            </a:r>
            <a:r>
              <a:rPr lang="uk-UA" b="1" i="1" dirty="0" smtClean="0">
                <a:latin typeface="Monotype Corsiva" pitchFamily="66" charset="0"/>
              </a:rPr>
              <a:t> дітей на засадах </a:t>
            </a:r>
            <a:r>
              <a:rPr lang="uk-UA" b="1" i="1" dirty="0" err="1" smtClean="0">
                <a:latin typeface="Monotype Corsiva" pitchFamily="66" charset="0"/>
              </a:rPr>
              <a:t>благочинності</a:t>
            </a:r>
            <a:r>
              <a:rPr lang="uk-UA" b="1" i="1" dirty="0" smtClean="0">
                <a:latin typeface="Monotype Corsiva" pitchFamily="66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Monotype Corsiva" pitchFamily="66" charset="0"/>
              </a:rPr>
              <a:t>виховання доброти, людяності, милосердя патріотизму, любові  і поваги до ближнього;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Monotype Corsiva" pitchFamily="66" charset="0"/>
              </a:rPr>
              <a:t>об’єднання учнів для добрих справ,  розвиток їхніх творчих здібностей і можливостей;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Monotype Corsiva" pitchFamily="66" charset="0"/>
              </a:rPr>
              <a:t>висвітлення діяльності учнівського колективу;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Monotype Corsiva" pitchFamily="66" charset="0"/>
              </a:rPr>
              <a:t>учасники проекту – команда учнів 4-11 класу.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latin typeface="Monotype Corsiva" pitchFamily="66" charset="0"/>
              </a:rPr>
              <a:t>тип проекту:   колективний, довготривалий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     Акція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“Голуб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миру”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User\AppData\Local\Microsoft\Windows\Temporary Internet Files\Content.Word\IMG_20190918_135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86113"/>
            <a:ext cx="3756030" cy="2871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0_5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428736"/>
            <a:ext cx="321471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00_5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428736"/>
            <a:ext cx="3344959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543824" cy="114298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Акція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“Даруємо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радість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людям”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(до Міжнародного дня людей поважного віку)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000396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AppData\Local\Microsoft\Windows\Temporary Internet Files\Content.Word\IMG_20191001_114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3254067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AppData\Local\Microsoft\Windows\Temporary Internet Files\Content.Word\IMG_20191001_1149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986113"/>
            <a:ext cx="4041782" cy="287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      </a:t>
            </a:r>
            <a:r>
              <a:rPr lang="uk-UA" sz="49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Акція“Годівничка”</a:t>
            </a:r>
            <a:r>
              <a:rPr lang="uk-UA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3357586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>
                <a:latin typeface="Monotype Corsiva" pitchFamily="66" charset="0"/>
              </a:rPr>
              <a:t>     З метою формування ціннісного ставлення до природи, розвитку гуманного ставлення до птахів та проведення практичних дій з охорони та збереження орнітофауни  у школі  щорічно тривають Всеукраїнські </a:t>
            </a:r>
            <a:r>
              <a:rPr lang="uk-UA" b="1" i="1" dirty="0" err="1" smtClean="0">
                <a:latin typeface="Monotype Corsiva" pitchFamily="66" charset="0"/>
              </a:rPr>
              <a:t>акціі</a:t>
            </a:r>
            <a:r>
              <a:rPr lang="uk-UA" b="1" i="1" dirty="0" smtClean="0">
                <a:latin typeface="Monotype Corsiva" pitchFamily="66" charset="0"/>
              </a:rPr>
              <a:t> «Годівничка» та </a:t>
            </a:r>
            <a:r>
              <a:rPr lang="uk-UA" b="1" i="1" dirty="0" err="1" smtClean="0">
                <a:latin typeface="Monotype Corsiva" pitchFamily="66" charset="0"/>
              </a:rPr>
              <a:t>“Збудуй</a:t>
            </a:r>
            <a:r>
              <a:rPr lang="uk-UA" b="1" i="1" dirty="0" smtClean="0">
                <a:latin typeface="Monotype Corsiva" pitchFamily="66" charset="0"/>
              </a:rPr>
              <a:t> будинок для </a:t>
            </a:r>
            <a:r>
              <a:rPr lang="uk-UA" b="1" i="1" dirty="0" err="1" smtClean="0">
                <a:latin typeface="Monotype Corsiva" pitchFamily="66" charset="0"/>
              </a:rPr>
              <a:t>птахів”</a:t>
            </a:r>
            <a:endParaRPr lang="ru-RU" b="1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b="1" i="1" dirty="0" smtClean="0">
                <a:latin typeface="Monotype Corsiva" pitchFamily="66" charset="0"/>
              </a:rPr>
              <a:t> </a:t>
            </a:r>
            <a:endParaRPr lang="ru-RU" dirty="0"/>
          </a:p>
        </p:txBody>
      </p:sp>
      <p:pic>
        <p:nvPicPr>
          <p:cNvPr id="2051" name="Picture 3" descr="D:\2019 фото\Новая папка\IMG-938558144e90546b75ef27d8f73bd76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3429024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i-dlya-prezentac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Акція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“Допомога</a:t>
            </a: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 пернатим </a:t>
            </a:r>
            <a:r>
              <a:rPr lang="uk-UA" b="1" i="1" dirty="0" err="1" smtClean="0">
                <a:solidFill>
                  <a:srgbClr val="002060"/>
                </a:solidFill>
                <a:latin typeface="Monotype Corsiva" pitchFamily="66" charset="0"/>
              </a:rPr>
              <a:t>друзям”</a:t>
            </a:r>
            <a:endParaRPr lang="ru-RU" dirty="0"/>
          </a:p>
        </p:txBody>
      </p:sp>
      <p:pic>
        <p:nvPicPr>
          <p:cNvPr id="5" name="Рисунок 4" descr="D:\2019 фото\Новая папка\IMG-fc96113bb8b02e83bdea779471e54cc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342902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2019 фото\Новая папка\IMG-76a259917dcd85cf81a0f911e8721d1b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00504"/>
            <a:ext cx="357190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2019 фото\Новая папка\IMG-d2a6162cc8fe3a0eab92aa49b9389314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85860"/>
            <a:ext cx="2511369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272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Комунальний заклад                  “Катеринопільський навчально-           виховний комплекс №2  “Загальноосвітня школа    І-ІІІ ступенів  - дошкільний навчальний заклад”</vt:lpstr>
      <vt:lpstr> “Гляди,  не забудь – людиною будь!”  Підготували:  члени волонтерського загону “Турбота” Фролова Дарія Фартух Анастасія Бриндак Михайло Голуб Андрій  Керівник: педагог-організатор  Голуб Людмила Василівна</vt:lpstr>
      <vt:lpstr>Добрі справи, зроблені від великої любові  приносять радість і спокій.                                                        Мати Тереза  Робити добро не тільки тоді, коли тебе бачать люди.  Значно більше  треба для того, щоб залишитись людиною  тоді  коли тебе ніхто не бачить.                                              В.О. Сухомлинський </vt:lpstr>
      <vt:lpstr>Етапи роботи над проектом</vt:lpstr>
      <vt:lpstr>Мета та завдання проекту</vt:lpstr>
      <vt:lpstr>      Акція “Голуб миру”</vt:lpstr>
      <vt:lpstr>Акція “Даруємо радість людям” (до Міжнародного дня людей поважного віку)</vt:lpstr>
      <vt:lpstr>        Акція“Годівничка” </vt:lpstr>
      <vt:lpstr>Акція “Допомога пернатим друзям”</vt:lpstr>
      <vt:lpstr>Акція“Обеліск” (Упорядкування братської могили)</vt:lpstr>
      <vt:lpstr>Акція“Опале листя” (упорядкування та облагородження Пам’ятного знаку жертвам Голодоморів)</vt:lpstr>
      <vt:lpstr>Акція “Посади дерево”</vt:lpstr>
      <vt:lpstr>“Знайте, пам’ятайте, розповідайте…” </vt:lpstr>
      <vt:lpstr>Дякуємо за перегляд!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                 “Катеринопільський навчально-           виховний комплекс №2  “Загальноосвітня школа    І-ІІІ ступенів  - дошкільний навчальний заклад”</dc:title>
  <dc:creator>User</dc:creator>
  <cp:lastModifiedBy>new</cp:lastModifiedBy>
  <cp:revision>84</cp:revision>
  <dcterms:created xsi:type="dcterms:W3CDTF">2019-11-26T10:59:40Z</dcterms:created>
  <dcterms:modified xsi:type="dcterms:W3CDTF">2019-11-29T07:48:57Z</dcterms:modified>
</cp:coreProperties>
</file>